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66" r:id="rId2"/>
    <p:sldId id="290" r:id="rId3"/>
    <p:sldId id="293" r:id="rId4"/>
    <p:sldId id="291" r:id="rId5"/>
    <p:sldId id="292" r:id="rId6"/>
    <p:sldId id="270" r:id="rId7"/>
    <p:sldId id="268" r:id="rId8"/>
    <p:sldId id="263" r:id="rId9"/>
    <p:sldId id="257" r:id="rId10"/>
    <p:sldId id="259" r:id="rId11"/>
    <p:sldId id="260" r:id="rId12"/>
    <p:sldId id="258" r:id="rId13"/>
    <p:sldId id="275" r:id="rId14"/>
    <p:sldId id="276" r:id="rId15"/>
    <p:sldId id="273" r:id="rId16"/>
    <p:sldId id="274" r:id="rId17"/>
    <p:sldId id="288" r:id="rId18"/>
    <p:sldId id="27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EF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947" autoAdjust="0"/>
  </p:normalViewPr>
  <p:slideViewPr>
    <p:cSldViewPr>
      <p:cViewPr varScale="1">
        <p:scale>
          <a:sx n="67" d="100"/>
          <a:sy n="67" d="100"/>
        </p:scale>
        <p:origin x="-14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F430E-7D0E-4858-B360-EDD6731C729F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52EDF-3813-4E51-9198-1F2E7CCF4F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3938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1C110-CAB8-4A0C-B66B-4FD857E85418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3439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1C110-CAB8-4A0C-B66B-4FD857E85418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7219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26790"/>
            <a:ext cx="9144793" cy="68585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flipH="1">
            <a:off x="-2" y="764704"/>
            <a:ext cx="9144001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a-RU" sz="3200" dirty="0" smtClean="0">
                <a:solidFill>
                  <a:srgbClr val="0070C0"/>
                </a:solidFill>
              </a:rPr>
              <a:t>Мәктәпкәсә йәштәге балалар өсөн </a:t>
            </a:r>
          </a:p>
          <a:p>
            <a:pPr algn="ctr"/>
            <a:r>
              <a:rPr lang="ba-RU" sz="3200" dirty="0" smtClean="0">
                <a:solidFill>
                  <a:srgbClr val="0070C0"/>
                </a:solidFill>
              </a:rPr>
              <a:t>уйын-презентация</a:t>
            </a:r>
            <a:r>
              <a:rPr lang="ru-RU" sz="3200" dirty="0" err="1" smtClean="0">
                <a:solidFill>
                  <a:srgbClr val="0070C0"/>
                </a:solidFill>
              </a:rPr>
              <a:t>лар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2606923"/>
            <a:ext cx="79208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err="1" smtClean="0">
                <a:solidFill>
                  <a:schemeClr val="accent1">
                    <a:lumMod val="75000"/>
                  </a:schemeClr>
                </a:solidFill>
              </a:rPr>
              <a:t>т</a:t>
            </a:r>
            <a:r>
              <a:rPr lang="ru-RU" sz="6600" dirty="0" err="1" smtClean="0">
                <a:solidFill>
                  <a:srgbClr val="FF0000"/>
                </a:solidFill>
              </a:rPr>
              <a:t>и</a:t>
            </a:r>
            <a:r>
              <a:rPr lang="ru-RU" sz="6600" dirty="0" err="1" smtClean="0">
                <a:solidFill>
                  <a:schemeClr val="accent1">
                    <a:lumMod val="75000"/>
                  </a:schemeClr>
                </a:solidFill>
              </a:rPr>
              <a:t>р</a:t>
            </a:r>
            <a:r>
              <a:rPr lang="ru-RU" sz="6600" dirty="0" err="1" smtClean="0">
                <a:solidFill>
                  <a:srgbClr val="FF0000"/>
                </a:solidFill>
              </a:rPr>
              <a:t>м</a:t>
            </a:r>
            <a:r>
              <a:rPr lang="ba-RU" sz="6600" dirty="0" smtClean="0">
                <a:solidFill>
                  <a:srgbClr val="0070C0"/>
                </a:solidFill>
              </a:rPr>
              <a:t>ә</a:t>
            </a:r>
            <a:r>
              <a:rPr lang="ru-RU" sz="6600" dirty="0" smtClean="0">
                <a:solidFill>
                  <a:srgbClr val="FF0000"/>
                </a:solidFill>
              </a:rPr>
              <a:t>к</a:t>
            </a:r>
            <a:r>
              <a:rPr lang="ba-RU" sz="6600" dirty="0" smtClean="0">
                <a:solidFill>
                  <a:srgbClr val="0070C0"/>
                </a:solidFill>
              </a:rPr>
              <a:t>ә</a:t>
            </a:r>
            <a:r>
              <a:rPr lang="ru-RU" sz="6600" dirty="0" err="1" smtClean="0">
                <a:solidFill>
                  <a:srgbClr val="FF0000"/>
                </a:solidFill>
              </a:rPr>
              <a:t>й</a:t>
            </a:r>
            <a:endParaRPr lang="ru-RU" sz="66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71800" y="4005064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dirty="0" smtClean="0"/>
          </a:p>
          <a:p>
            <a:pPr algn="ctr"/>
            <a:r>
              <a:rPr lang="ru-RU" dirty="0" smtClean="0"/>
              <a:t>психолог </a:t>
            </a:r>
            <a:r>
              <a:rPr lang="ru-RU" dirty="0" err="1" smtClean="0"/>
              <a:t>Байымова</a:t>
            </a:r>
            <a:r>
              <a:rPr lang="ru-RU" dirty="0" smtClean="0"/>
              <a:t> Г.А.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5143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allpaperscraft.com/image/lines_wavy_background_light_43976_2560x1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0_2c9f2_e4ff5e04_XL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928670"/>
            <a:ext cx="3133224" cy="2273391"/>
          </a:xfrm>
          <a:prstGeom prst="rect">
            <a:avLst/>
          </a:prstGeom>
        </p:spPr>
      </p:pic>
      <p:pic>
        <p:nvPicPr>
          <p:cNvPr id="27650" name="Picture 2" descr="http://www.ta-musica.ru/sites/default/files/imagecache/product_full/dscn6864-1.jpg"/>
          <p:cNvPicPr>
            <a:picLocks noChangeAspect="1" noChangeArrowheads="1"/>
          </p:cNvPicPr>
          <p:nvPr/>
        </p:nvPicPr>
        <p:blipFill>
          <a:blip r:embed="rId4" cstate="print"/>
          <a:srcRect t="3604"/>
          <a:stretch>
            <a:fillRect/>
          </a:stretch>
        </p:blipFill>
        <p:spPr bwMode="auto">
          <a:xfrm>
            <a:off x="4500562" y="3571876"/>
            <a:ext cx="3161964" cy="2286016"/>
          </a:xfrm>
          <a:prstGeom prst="rect">
            <a:avLst/>
          </a:prstGeom>
          <a:noFill/>
        </p:spPr>
      </p:pic>
      <p:sp>
        <p:nvSpPr>
          <p:cNvPr id="27654" name="AutoShape 6" descr="https://dynatone.ru/images/base/arm990128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6" name="Picture 8" descr="http://xgl.ru/img/636376308625753967.jpg"/>
          <p:cNvPicPr>
            <a:picLocks noChangeAspect="1" noChangeArrowheads="1"/>
          </p:cNvPicPr>
          <p:nvPr/>
        </p:nvPicPr>
        <p:blipFill>
          <a:blip r:embed="rId5" cstate="print"/>
          <a:srcRect r="22414" b="5556"/>
          <a:stretch>
            <a:fillRect/>
          </a:stretch>
        </p:blipFill>
        <p:spPr bwMode="auto">
          <a:xfrm>
            <a:off x="785786" y="3571876"/>
            <a:ext cx="3120160" cy="2357454"/>
          </a:xfrm>
          <a:prstGeom prst="rect">
            <a:avLst/>
          </a:prstGeom>
          <a:noFill/>
        </p:spPr>
      </p:pic>
      <p:pic>
        <p:nvPicPr>
          <p:cNvPr id="27658" name="Picture 10" descr="http://muzfest.spb.ru/wp-content/uploads/2017/06/dumbyra-450x2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7686" y="857232"/>
            <a:ext cx="3500432" cy="2352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6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76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76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allpaperscraft.com/image/lines_wavy_background_light_43976_2560x1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26" name="Picture 2" descr="http://www.vsedelkin.ru/wp-content/uploads/2014/12/4062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42918"/>
            <a:ext cx="2928918" cy="2643206"/>
          </a:xfrm>
          <a:prstGeom prst="rect">
            <a:avLst/>
          </a:prstGeom>
          <a:noFill/>
        </p:spPr>
      </p:pic>
      <p:pic>
        <p:nvPicPr>
          <p:cNvPr id="26630" name="Picture 6" descr="https://avatars.mds.yandex.net/get-pdb/49816/d582fc7f-384c-45a8-b819-e44562bd875d/s1200?webp=fal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3571876"/>
            <a:ext cx="3143272" cy="2371980"/>
          </a:xfrm>
          <a:prstGeom prst="rect">
            <a:avLst/>
          </a:prstGeom>
          <a:noFill/>
        </p:spPr>
      </p:pic>
      <p:pic>
        <p:nvPicPr>
          <p:cNvPr id="26634" name="Picture 10" descr="https://ds03.infourok.ru/uploads/ex/0a4e/0004d8c5-0e5a3e6b/img4.jpg"/>
          <p:cNvPicPr>
            <a:picLocks noChangeAspect="1" noChangeArrowheads="1"/>
          </p:cNvPicPr>
          <p:nvPr/>
        </p:nvPicPr>
        <p:blipFill>
          <a:blip r:embed="rId5" cstate="print"/>
          <a:srcRect l="51563" t="17708" r="24218" b="13541"/>
          <a:stretch>
            <a:fillRect/>
          </a:stretch>
        </p:blipFill>
        <p:spPr bwMode="auto">
          <a:xfrm>
            <a:off x="5286380" y="3500438"/>
            <a:ext cx="2786082" cy="3235450"/>
          </a:xfrm>
          <a:prstGeom prst="rect">
            <a:avLst/>
          </a:prstGeom>
          <a:noFill/>
        </p:spPr>
      </p:pic>
      <p:pic>
        <p:nvPicPr>
          <p:cNvPr id="2052" name="Picture 4" descr="http://luiza-m.narod.ru/foto/bashkiem/tubet58.jpg"/>
          <p:cNvPicPr>
            <a:picLocks noChangeAspect="1" noChangeArrowheads="1"/>
          </p:cNvPicPr>
          <p:nvPr/>
        </p:nvPicPr>
        <p:blipFill>
          <a:blip r:embed="rId6" cstate="print"/>
          <a:srcRect l="7500" r="8124" b="3374"/>
          <a:stretch>
            <a:fillRect/>
          </a:stretch>
        </p:blipFill>
        <p:spPr bwMode="auto">
          <a:xfrm>
            <a:off x="1500166" y="642918"/>
            <a:ext cx="2714644" cy="25336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6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2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66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3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66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3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allpaperscraft.com/image/lines_wavy_background_light_43976_2560x1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8674" name="Picture 2" descr="http://verro.ru/img/1/2e/2a/chasha-hohlomkaya-rospis-l62416.jpg"/>
          <p:cNvPicPr>
            <a:picLocks noChangeAspect="1" noChangeArrowheads="1"/>
          </p:cNvPicPr>
          <p:nvPr/>
        </p:nvPicPr>
        <p:blipFill>
          <a:blip r:embed="rId3" cstate="print"/>
          <a:srcRect b="10714"/>
          <a:stretch>
            <a:fillRect/>
          </a:stretch>
        </p:blipFill>
        <p:spPr bwMode="auto">
          <a:xfrm>
            <a:off x="571472" y="571480"/>
            <a:ext cx="3267075" cy="2857520"/>
          </a:xfrm>
          <a:prstGeom prst="rect">
            <a:avLst/>
          </a:prstGeom>
          <a:noFill/>
        </p:spPr>
      </p:pic>
      <p:pic>
        <p:nvPicPr>
          <p:cNvPr id="28676" name="Picture 4" descr="http://studiasubbota.narod.ru/fotki/fotrab/frab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571480"/>
            <a:ext cx="3143240" cy="2971291"/>
          </a:xfrm>
          <a:prstGeom prst="rect">
            <a:avLst/>
          </a:prstGeom>
          <a:noFill/>
        </p:spPr>
      </p:pic>
      <p:pic>
        <p:nvPicPr>
          <p:cNvPr id="28678" name="Picture 6" descr="http://artpsp.ru/kartin/Prikladnoe/ornamen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3786190"/>
            <a:ext cx="3238442" cy="2643206"/>
          </a:xfrm>
          <a:prstGeom prst="rect">
            <a:avLst/>
          </a:prstGeom>
          <a:noFill/>
        </p:spPr>
      </p:pic>
      <p:sp>
        <p:nvSpPr>
          <p:cNvPr id="28682" name="AutoShape 10" descr="https://www.prizipodarki.ru/upload/iblock/8e4/8e430f3c7c2c2ff627ca3cd9fd7490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84" name="Picture 12" descr="https://im0-tub-ru.yandex.net/i?id=8d4fff4123dca36d3a50281c81c3965b-l&amp;n=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3785978"/>
            <a:ext cx="3071834" cy="278629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547664" y="404664"/>
            <a:ext cx="7056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6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7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6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7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86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8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86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7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perscraft.com/image/lines_wavy_background_light_43976_2560x1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" y="0"/>
            <a:ext cx="9141791" cy="687476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1772816"/>
            <a:ext cx="9144000" cy="923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>
                <a:solidFill>
                  <a:srgbClr val="FF0000"/>
                </a:solidFill>
              </a:rPr>
              <a:t>Т</a:t>
            </a:r>
            <a:r>
              <a:rPr lang="ba-RU" sz="5400" b="1" i="1" dirty="0" smtClean="0">
                <a:solidFill>
                  <a:srgbClr val="FF0000"/>
                </a:solidFill>
              </a:rPr>
              <a:t>ап килтереп ҡуй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  <p:pic>
        <p:nvPicPr>
          <p:cNvPr id="5" name="Picture 2" descr="http://raduga77.ru/image/cache/data-plakat-pk4-145-800x80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35" t="56835" r="54752" b="9502"/>
          <a:stretch/>
        </p:blipFill>
        <p:spPr bwMode="auto">
          <a:xfrm>
            <a:off x="6588224" y="2857834"/>
            <a:ext cx="1224137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raduga77.ru/image/cache/data-plakat-pk4-145-800x80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467" t="12879" r="16237" b="56825"/>
          <a:stretch/>
        </p:blipFill>
        <p:spPr bwMode="auto">
          <a:xfrm>
            <a:off x="5256586" y="3604696"/>
            <a:ext cx="1296145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raduga77.ru/image/cache/data-plakat-pk4-145-800x80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243" t="12682" r="53461" b="53656"/>
          <a:stretch/>
        </p:blipFill>
        <p:spPr bwMode="auto">
          <a:xfrm>
            <a:off x="6588500" y="4795369"/>
            <a:ext cx="1296145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mywishlist.ru/pic/i/wish/orig/007/898/091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5362" y="3604696"/>
            <a:ext cx="1531544" cy="153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3410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perscraft.com/image/lines_wavy_background_light_43976_2560x1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1" y="0"/>
            <a:ext cx="9144000" cy="683156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41" y="334922"/>
            <a:ext cx="864096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ba-RU" sz="3200" dirty="0">
                <a:solidFill>
                  <a:prstClr val="black"/>
                </a:solidFill>
              </a:rPr>
              <a:t> </a:t>
            </a:r>
            <a:r>
              <a:rPr lang="ba-RU" sz="3200" b="1" dirty="0">
                <a:solidFill>
                  <a:srgbClr val="FF0000"/>
                </a:solidFill>
              </a:rPr>
              <a:t>Маҡсат:</a:t>
            </a:r>
            <a:r>
              <a:rPr lang="ba-RU" sz="3200" dirty="0">
                <a:solidFill>
                  <a:prstClr val="black"/>
                </a:solidFill>
              </a:rPr>
              <a:t> </a:t>
            </a:r>
            <a:r>
              <a:rPr lang="ba-RU" sz="3200" dirty="0" smtClean="0">
                <a:solidFill>
                  <a:prstClr val="black"/>
                </a:solidFill>
              </a:rPr>
              <a:t> Предметтарҙы </a:t>
            </a:r>
            <a:r>
              <a:rPr lang="ba-RU" sz="3200" dirty="0">
                <a:solidFill>
                  <a:prstClr val="black"/>
                </a:solidFill>
              </a:rPr>
              <a:t>төп </a:t>
            </a:r>
            <a:r>
              <a:rPr lang="ba-RU" sz="3200" dirty="0" smtClean="0">
                <a:solidFill>
                  <a:prstClr val="black"/>
                </a:solidFill>
              </a:rPr>
              <a:t>үҙенселектәренә ҡарап, тап килгәндәрен айырып атамаһын әйтергә   </a:t>
            </a:r>
            <a:r>
              <a:rPr lang="ba-RU" sz="3200" dirty="0">
                <a:solidFill>
                  <a:prstClr val="black"/>
                </a:solidFill>
              </a:rPr>
              <a:t>өйрәтеү. </a:t>
            </a:r>
            <a:r>
              <a:rPr lang="ba-RU" sz="3200" dirty="0" smtClean="0">
                <a:solidFill>
                  <a:prstClr val="black"/>
                </a:solidFill>
              </a:rPr>
              <a:t>Балаларҙың аң-зиһенен</a:t>
            </a:r>
            <a:r>
              <a:rPr lang="ba-RU" sz="3200" dirty="0">
                <a:solidFill>
                  <a:prstClr val="black"/>
                </a:solidFill>
              </a:rPr>
              <a:t>, </a:t>
            </a:r>
            <a:r>
              <a:rPr lang="ba-RU" sz="3200" dirty="0" smtClean="0">
                <a:solidFill>
                  <a:prstClr val="black"/>
                </a:solidFill>
              </a:rPr>
              <a:t>уйлау етеҙлеген, һүҙ байлығын, фекерләү </a:t>
            </a:r>
            <a:r>
              <a:rPr lang="ba-RU" sz="3200" dirty="0">
                <a:solidFill>
                  <a:prstClr val="black"/>
                </a:solidFill>
              </a:rPr>
              <a:t>ҡеүәһен үҫтереү.</a:t>
            </a:r>
          </a:p>
          <a:p>
            <a:pPr lvl="0" algn="just"/>
            <a:r>
              <a:rPr lang="ba-RU" sz="3200" dirty="0">
                <a:solidFill>
                  <a:prstClr val="black"/>
                </a:solidFill>
              </a:rPr>
              <a:t>  </a:t>
            </a:r>
            <a:r>
              <a:rPr lang="ba-RU" sz="3200" b="1" dirty="0">
                <a:solidFill>
                  <a:srgbClr val="FF0000"/>
                </a:solidFill>
              </a:rPr>
              <a:t>Уйын ҡағиҙәһе</a:t>
            </a:r>
            <a:r>
              <a:rPr lang="ru-RU" sz="3200" b="1" dirty="0">
                <a:solidFill>
                  <a:srgbClr val="FF0000"/>
                </a:solidFill>
              </a:rPr>
              <a:t>: </a:t>
            </a:r>
            <a:r>
              <a:rPr lang="ru-RU" sz="3200" dirty="0" err="1" smtClean="0">
                <a:solidFill>
                  <a:prstClr val="black"/>
                </a:solidFill>
              </a:rPr>
              <a:t>Балаларға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бер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төп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һәм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өс</a:t>
            </a:r>
            <a:r>
              <a:rPr lang="ru-RU" sz="3200" dirty="0" smtClean="0">
                <a:solidFill>
                  <a:prstClr val="black"/>
                </a:solidFill>
              </a:rPr>
              <a:t> ө</a:t>
            </a:r>
            <a:r>
              <a:rPr lang="ba-RU" sz="3200" dirty="0" smtClean="0">
                <a:solidFill>
                  <a:prstClr val="black"/>
                </a:solidFill>
              </a:rPr>
              <a:t>ҫтәмә 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>
                <a:solidFill>
                  <a:prstClr val="black"/>
                </a:solidFill>
              </a:rPr>
              <a:t>һүрәт</a:t>
            </a:r>
            <a:r>
              <a:rPr lang="ru-RU" sz="3200" dirty="0">
                <a:solidFill>
                  <a:prstClr val="black"/>
                </a:solidFill>
              </a:rPr>
              <a:t> </a:t>
            </a:r>
            <a:r>
              <a:rPr lang="ru-RU" sz="3200" dirty="0" err="1">
                <a:solidFill>
                  <a:prstClr val="black"/>
                </a:solidFill>
              </a:rPr>
              <a:t>тәҡдим</a:t>
            </a:r>
            <a:r>
              <a:rPr lang="ru-RU" sz="3200" dirty="0">
                <a:solidFill>
                  <a:prstClr val="black"/>
                </a:solidFill>
              </a:rPr>
              <a:t> </a:t>
            </a:r>
            <a:r>
              <a:rPr lang="ru-RU" sz="3200" dirty="0" err="1">
                <a:solidFill>
                  <a:prstClr val="black"/>
                </a:solidFill>
              </a:rPr>
              <a:t>ителә</a:t>
            </a:r>
            <a:r>
              <a:rPr lang="ru-RU" sz="3200" dirty="0" smtClean="0">
                <a:solidFill>
                  <a:prstClr val="black"/>
                </a:solidFill>
              </a:rPr>
              <a:t>. </a:t>
            </a:r>
            <a:r>
              <a:rPr lang="ru-RU" sz="3200" dirty="0" err="1" smtClean="0">
                <a:solidFill>
                  <a:prstClr val="black"/>
                </a:solidFill>
              </a:rPr>
              <a:t>Балалар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өҫтәмә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һүрәттәр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араһынан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төп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һүрәткә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үҙенселектәре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буйынса</a:t>
            </a:r>
            <a:r>
              <a:rPr lang="ru-RU" sz="3200" dirty="0" smtClean="0">
                <a:solidFill>
                  <a:prstClr val="black"/>
                </a:solidFill>
              </a:rPr>
              <a:t> тап </a:t>
            </a:r>
            <a:r>
              <a:rPr lang="ru-RU" sz="3200" dirty="0" err="1" smtClean="0">
                <a:solidFill>
                  <a:prstClr val="black"/>
                </a:solidFill>
              </a:rPr>
              <a:t>килгәнен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һайлап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уға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баҫа</a:t>
            </a:r>
            <a:r>
              <a:rPr lang="ru-RU" sz="3200" dirty="0" smtClean="0">
                <a:solidFill>
                  <a:prstClr val="black"/>
                </a:solidFill>
              </a:rPr>
              <a:t>. </a:t>
            </a:r>
            <a:r>
              <a:rPr lang="ru-RU" sz="3200" dirty="0" err="1" smtClean="0">
                <a:solidFill>
                  <a:prstClr val="black"/>
                </a:solidFill>
              </a:rPr>
              <a:t>Әгәр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>
                <a:solidFill>
                  <a:prstClr val="black"/>
                </a:solidFill>
              </a:rPr>
              <a:t>дөрөҫ</a:t>
            </a:r>
            <a:r>
              <a:rPr lang="ru-RU" sz="3200" dirty="0">
                <a:solidFill>
                  <a:prstClr val="black"/>
                </a:solidFill>
              </a:rPr>
              <a:t> </a:t>
            </a:r>
            <a:r>
              <a:rPr lang="ru-RU" sz="3200" dirty="0" err="1">
                <a:solidFill>
                  <a:prstClr val="black"/>
                </a:solidFill>
              </a:rPr>
              <a:t>булһа</a:t>
            </a:r>
            <a:r>
              <a:rPr lang="ru-RU" sz="3200" dirty="0">
                <a:solidFill>
                  <a:prstClr val="black"/>
                </a:solidFill>
              </a:rPr>
              <a:t>, </a:t>
            </a:r>
            <a:r>
              <a:rPr lang="ru-RU" sz="3200" dirty="0" err="1">
                <a:solidFill>
                  <a:prstClr val="black"/>
                </a:solidFill>
              </a:rPr>
              <a:t>һүрәт</a:t>
            </a:r>
            <a:r>
              <a:rPr lang="ru-RU" sz="3200" dirty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шылып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төп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һүрәт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янына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урынлаша</a:t>
            </a:r>
            <a:r>
              <a:rPr lang="ru-RU" sz="3200" dirty="0" smtClean="0">
                <a:solidFill>
                  <a:prstClr val="black"/>
                </a:solidFill>
              </a:rPr>
              <a:t>, </a:t>
            </a:r>
            <a:r>
              <a:rPr lang="ru-RU" sz="3200" dirty="0" err="1">
                <a:solidFill>
                  <a:prstClr val="black"/>
                </a:solidFill>
              </a:rPr>
              <a:t>дөрөҫ</a:t>
            </a:r>
            <a:r>
              <a:rPr lang="ru-RU" sz="3200" dirty="0">
                <a:solidFill>
                  <a:prstClr val="black"/>
                </a:solidFill>
              </a:rPr>
              <a:t> </a:t>
            </a:r>
            <a:r>
              <a:rPr lang="ru-RU" sz="3200" dirty="0" err="1">
                <a:solidFill>
                  <a:prstClr val="black"/>
                </a:solidFill>
              </a:rPr>
              <a:t>булмаһа</a:t>
            </a:r>
            <a:r>
              <a:rPr lang="ru-RU" sz="3200" dirty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урынында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әйләнә</a:t>
            </a:r>
            <a:r>
              <a:rPr lang="ru-RU" sz="3200" dirty="0">
                <a:solidFill>
                  <a:prstClr val="black"/>
                </a:solidFill>
              </a:rPr>
              <a:t>.</a:t>
            </a:r>
          </a:p>
          <a:p>
            <a:pPr lvl="0" algn="just"/>
            <a:r>
              <a:rPr lang="ru-RU" sz="3200" dirty="0">
                <a:solidFill>
                  <a:prstClr val="black"/>
                </a:solidFill>
              </a:rPr>
              <a:t> </a:t>
            </a:r>
            <a:r>
              <a:rPr lang="ba-RU" sz="3200" b="1" dirty="0">
                <a:solidFill>
                  <a:srgbClr val="FF0000"/>
                </a:solidFill>
              </a:rPr>
              <a:t> </a:t>
            </a:r>
            <a:r>
              <a:rPr lang="ba-RU" sz="3200" dirty="0">
                <a:solidFill>
                  <a:prstClr val="black"/>
                </a:solidFill>
              </a:rPr>
              <a:t>Был уйын </a:t>
            </a:r>
            <a:r>
              <a:rPr lang="ru-RU" sz="3200" dirty="0" smtClean="0">
                <a:solidFill>
                  <a:prstClr val="black"/>
                </a:solidFill>
              </a:rPr>
              <a:t>4</a:t>
            </a:r>
            <a:r>
              <a:rPr lang="ba-RU" sz="3200" dirty="0" smtClean="0">
                <a:solidFill>
                  <a:prstClr val="black"/>
                </a:solidFill>
              </a:rPr>
              <a:t> </a:t>
            </a:r>
            <a:r>
              <a:rPr lang="ba-RU" sz="3200" dirty="0">
                <a:solidFill>
                  <a:prstClr val="black"/>
                </a:solidFill>
              </a:rPr>
              <a:t>йәштән тәҡдим ителә. Уйын  бер бала менән һәм төркөмсәләп </a:t>
            </a:r>
            <a:r>
              <a:rPr lang="ba-RU" sz="3200" dirty="0" smtClean="0">
                <a:solidFill>
                  <a:prstClr val="black"/>
                </a:solidFill>
              </a:rPr>
              <a:t>үткәрелә.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3848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wallpaperscraft.com/image/lines_wavy_background_light_43976_2560x1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434"/>
            <a:ext cx="9144000" cy="6831566"/>
          </a:xfrm>
          <a:prstGeom prst="rect">
            <a:avLst/>
          </a:prstGeom>
          <a:noFill/>
        </p:spPr>
      </p:pic>
      <p:pic>
        <p:nvPicPr>
          <p:cNvPr id="2" name="Picture 20" descr="https://www.fantasianew.ru/wa-data/public/shop/products/56/35/13556/images/22029/22029.750x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2970" y="1785926"/>
            <a:ext cx="3001851" cy="2357453"/>
          </a:xfrm>
          <a:prstGeom prst="rect">
            <a:avLst/>
          </a:prstGeom>
          <a:noFill/>
        </p:spPr>
      </p:pic>
      <p:pic>
        <p:nvPicPr>
          <p:cNvPr id="5" name="Picture 22" descr="http://xn----ctbbwabnvnt.xn--p1ai/wp-content/uploads/2016/11/bashkirskij-narodnyj-kostyum-malchi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6024" y="4466508"/>
            <a:ext cx="1523994" cy="2285992"/>
          </a:xfrm>
          <a:prstGeom prst="rect">
            <a:avLst/>
          </a:prstGeom>
          <a:noFill/>
        </p:spPr>
      </p:pic>
      <p:pic>
        <p:nvPicPr>
          <p:cNvPr id="17410" name="Picture 2" descr="http://s41.radikal.ru/i093/1012/87/44d2c412e676t.jpg"/>
          <p:cNvPicPr>
            <a:picLocks noChangeAspect="1" noChangeArrowheads="1"/>
          </p:cNvPicPr>
          <p:nvPr/>
        </p:nvPicPr>
        <p:blipFill>
          <a:blip r:embed="rId5" cstate="print"/>
          <a:srcRect b="11082"/>
          <a:stretch>
            <a:fillRect/>
          </a:stretch>
        </p:blipFill>
        <p:spPr bwMode="auto">
          <a:xfrm>
            <a:off x="6604232" y="42543"/>
            <a:ext cx="1604547" cy="2268740"/>
          </a:xfrm>
          <a:prstGeom prst="rect">
            <a:avLst/>
          </a:prstGeom>
          <a:noFill/>
        </p:spPr>
      </p:pic>
      <p:pic>
        <p:nvPicPr>
          <p:cNvPr id="17412" name="Picture 4" descr="https://im0-tub-ru.yandex.net/i?id=dfafe322c0b51e28f9136db3e2996e20&amp;n=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04232" y="2398879"/>
            <a:ext cx="1604547" cy="19621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0180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22 0.03101 L -0.35816 -0.326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00" y="-1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4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4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 descr="https://st2.depositphotos.com/1323882/7820/i/450/depositphotos_78208722-stock-photo-bee-hiv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8" name="AutoShape 4" descr="https://st2.depositphotos.com/1323882/7820/i/450/depositphotos_78208722-stock-photo-bee-hiv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4" descr="http://wallpaperscraft.com/image/lines_wavy_background_light_43976_2560x1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434"/>
            <a:ext cx="9144000" cy="6831566"/>
          </a:xfrm>
          <a:prstGeom prst="rect">
            <a:avLst/>
          </a:prstGeom>
          <a:noFill/>
        </p:spPr>
      </p:pic>
      <p:pic>
        <p:nvPicPr>
          <p:cNvPr id="16390" name="Picture 6" descr="https://img5.cliparto.com/pic/s/189566/5748076-wooden-beehive-traditional-beehive-car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428736"/>
            <a:ext cx="3017541" cy="3143272"/>
          </a:xfrm>
          <a:prstGeom prst="rect">
            <a:avLst/>
          </a:prstGeom>
          <a:noFill/>
        </p:spPr>
      </p:pic>
      <p:pic>
        <p:nvPicPr>
          <p:cNvPr id="16392" name="Picture 8" descr="https://pbs.twimg.com/profile_images/2630262976/0aa59f101c6ab44347308c0f9519cbd9_400x40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000759" y="500042"/>
            <a:ext cx="2136811" cy="1640252"/>
          </a:xfrm>
          <a:prstGeom prst="rect">
            <a:avLst/>
          </a:prstGeom>
          <a:noFill/>
        </p:spPr>
      </p:pic>
      <p:pic>
        <p:nvPicPr>
          <p:cNvPr id="16394" name="Picture 10" descr="http://amondsmith.com.ua/images/Podkozhnie_glisti_u_sobak_simptomi_i_lecheni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000760" y="2714620"/>
            <a:ext cx="2190732" cy="1494080"/>
          </a:xfrm>
          <a:prstGeom prst="rect">
            <a:avLst/>
          </a:prstGeom>
          <a:noFill/>
        </p:spPr>
      </p:pic>
      <p:sp>
        <p:nvSpPr>
          <p:cNvPr id="16396" name="AutoShape 12" descr="https://upload.wikimedia.org/wikipedia/commons/2/20/Fly_clos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8" name="AutoShape 14" descr="https://shkolazhizni.ru/img/content/i121/121417_o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00" name="AutoShape 16" descr="https://img3.stockfresh.com/files/p/pzaxe/m/79/2077320_stock-photo-gray-hairy-disgusting-fl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402" name="Picture 18" descr="http://gadanienasudbu.ru/wp-content/uploads/2015/12/muha.jpg"/>
          <p:cNvPicPr>
            <a:picLocks noChangeAspect="1" noChangeArrowheads="1"/>
          </p:cNvPicPr>
          <p:nvPr/>
        </p:nvPicPr>
        <p:blipFill>
          <a:blip r:embed="rId6" cstate="print"/>
          <a:srcRect l="11719" t="4167" r="8593" b="9374"/>
          <a:stretch>
            <a:fillRect/>
          </a:stretch>
        </p:blipFill>
        <p:spPr bwMode="auto">
          <a:xfrm>
            <a:off x="6054680" y="4783026"/>
            <a:ext cx="2082891" cy="1500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2842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3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5.18519E-6 L -0.30712 0.24143 " pathEditMode="relative" ptsTypes="AA">
                                      <p:cBhvr>
                                        <p:cTn id="6" dur="2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3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4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0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wallpaperscraft.com/image/lines_wavy_background_light_43976_2560x1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21"/>
            <a:ext cx="9144000" cy="6831566"/>
          </a:xfrm>
          <a:prstGeom prst="rect">
            <a:avLst/>
          </a:prstGeom>
          <a:noFill/>
        </p:spPr>
      </p:pic>
      <p:sp>
        <p:nvSpPr>
          <p:cNvPr id="2056" name="AutoShape 8" descr="https://r24.by/wp-content/uploads/2015/05/01ilk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AutoShape 10" descr="https://ezwow.org/uploads/monthly_02_2015/post-677824-0-94328300-1424556120_thum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0" name="AutoShape 12" descr="https://partyrental.ru/wp-content/uploads/2017/05/%D0%B2%D0%B8%D0%BB%D0%BA%D0%B0-%D0%B3%D0%BE%D0%BB%D0%B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http://illustrators.ru/uploads/illustration/image/376169/main_376169_original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098"/>
          <a:stretch/>
        </p:blipFill>
        <p:spPr bwMode="auto">
          <a:xfrm>
            <a:off x="3015757" y="160338"/>
            <a:ext cx="2933205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xn--80aabgj4bojbr.xn--p1ai/upload/records/54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804"/>
          <a:stretch/>
        </p:blipFill>
        <p:spPr bwMode="auto">
          <a:xfrm>
            <a:off x="6115588" y="188640"/>
            <a:ext cx="2750791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llustrators.ru/uploads/illustration/image/376169/main_376169_original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23" r="53448"/>
          <a:stretch/>
        </p:blipFill>
        <p:spPr bwMode="auto">
          <a:xfrm>
            <a:off x="184835" y="160338"/>
            <a:ext cx="2664296" cy="394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www.oberton.pro/v_img/Kubiz%20Zagretdinova%20Traditiona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0213" y="4288400"/>
            <a:ext cx="2617498" cy="178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37302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125 C 0 0.181 0.069 0.25 0.125 0.25 L 0.25 0.25 E" pathEditMode="relative" ptsTypes="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wallpaperscraft.com/image/lines_wavy_background_light_43976_2560x1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434"/>
            <a:ext cx="9144000" cy="6831566"/>
          </a:xfrm>
          <a:prstGeom prst="rect">
            <a:avLst/>
          </a:prstGeom>
          <a:noFill/>
        </p:spPr>
      </p:pic>
      <p:pic>
        <p:nvPicPr>
          <p:cNvPr id="4" name="Picture 14" descr="http://cdn2.slus.name/f4/6b/f46bd552e50bd1d510ca04c10d7941f6.jpg"/>
          <p:cNvPicPr>
            <a:picLocks noChangeAspect="1" noChangeArrowheads="1"/>
          </p:cNvPicPr>
          <p:nvPr/>
        </p:nvPicPr>
        <p:blipFill>
          <a:blip r:embed="rId4" cstate="print"/>
          <a:srcRect l="10257" t="15385" r="5127" b="17947"/>
          <a:stretch>
            <a:fillRect/>
          </a:stretch>
        </p:blipFill>
        <p:spPr bwMode="auto">
          <a:xfrm>
            <a:off x="714348" y="1785926"/>
            <a:ext cx="2478349" cy="1952639"/>
          </a:xfrm>
          <a:prstGeom prst="rect">
            <a:avLst/>
          </a:prstGeom>
          <a:gradFill flip="none" rotWithShape="1">
            <a:gsLst>
              <a:gs pos="0">
                <a:srgbClr val="FEFEFE">
                  <a:shade val="30000"/>
                  <a:satMod val="115000"/>
                </a:srgbClr>
              </a:gs>
              <a:gs pos="50000">
                <a:srgbClr val="FEFEFE">
                  <a:shade val="67500"/>
                  <a:satMod val="115000"/>
                </a:srgbClr>
              </a:gs>
              <a:gs pos="100000">
                <a:srgbClr val="FEFEFE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</p:pic>
      <p:pic>
        <p:nvPicPr>
          <p:cNvPr id="7" name="Picture 18" descr="http://epimusic.ru/assets/images/katalog/bez-pokritiy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2500306"/>
            <a:ext cx="2000264" cy="1740229"/>
          </a:xfrm>
          <a:prstGeom prst="rect">
            <a:avLst/>
          </a:prstGeom>
          <a:noFill/>
        </p:spPr>
      </p:pic>
      <p:pic>
        <p:nvPicPr>
          <p:cNvPr id="2050" name="Picture 2" descr="http://media.220-volt.ru/f/a0/ru/images/catalogue/244/24447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46" y="500042"/>
            <a:ext cx="2192471" cy="1714512"/>
          </a:xfrm>
          <a:prstGeom prst="rect">
            <a:avLst/>
          </a:prstGeom>
          <a:noFill/>
        </p:spPr>
      </p:pic>
      <p:sp>
        <p:nvSpPr>
          <p:cNvPr id="2056" name="AutoShape 8" descr="https://r24.by/wp-content/uploads/2015/05/01ilk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AutoShape 10" descr="https://ezwow.org/uploads/monthly_02_2015/post-677824-0-94328300-1424556120_thum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0" name="AutoShape 12" descr="https://partyrental.ru/wp-content/uploads/2017/05/%D0%B2%D0%B8%D0%BB%D0%BA%D0%B0-%D0%B3%D0%BE%D0%BB%D0%B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2" name="Picture 14" descr="http://lfly.ru/wp-content/uploads/2017/02/shop_items_catalog_image40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86446" y="4429132"/>
            <a:ext cx="2071701" cy="20717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03525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688 0.103 L -0.34427 -0.1280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00" y="-1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perscraft.com/image/lines_wavy_background_light_43976_2560x1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047" y="0"/>
            <a:ext cx="9144000" cy="694819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1772816"/>
            <a:ext cx="9144000" cy="923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err="1" smtClean="0">
                <a:solidFill>
                  <a:srgbClr val="FF0000"/>
                </a:solidFill>
              </a:rPr>
              <a:t>Айырмаларҙы</a:t>
            </a:r>
            <a:r>
              <a:rPr lang="ba-RU" sz="5400" b="1" i="1" dirty="0" smtClean="0">
                <a:solidFill>
                  <a:srgbClr val="FF0000"/>
                </a:solidFill>
              </a:rPr>
              <a:t> тап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https://ds02.infourok.ru/uploads/ex/04df/00055c0e-22164c52/img1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974" t="51136" r="53930" b="15776"/>
          <a:stretch/>
        </p:blipFill>
        <p:spPr bwMode="auto">
          <a:xfrm>
            <a:off x="4533122" y="3462223"/>
            <a:ext cx="3705001" cy="254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ds02.infourok.ru/uploads/ex/04df/00055c0e-22164c52/img1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53" t="15040" r="53752" b="50368"/>
          <a:stretch/>
        </p:blipFill>
        <p:spPr bwMode="auto">
          <a:xfrm>
            <a:off x="521732" y="3429000"/>
            <a:ext cx="3543915" cy="2547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9300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perscraft.com/image/lines_wavy_background_light_43976_2560x1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1" y="0"/>
            <a:ext cx="9144000" cy="683156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41" y="334922"/>
            <a:ext cx="86409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ba-RU" sz="3200" dirty="0">
                <a:solidFill>
                  <a:prstClr val="black"/>
                </a:solidFill>
              </a:rPr>
              <a:t> </a:t>
            </a:r>
            <a:r>
              <a:rPr lang="ba-RU" sz="3200" b="1" dirty="0">
                <a:solidFill>
                  <a:srgbClr val="FF0000"/>
                </a:solidFill>
              </a:rPr>
              <a:t>Маҡсат:</a:t>
            </a:r>
            <a:r>
              <a:rPr lang="ba-RU" sz="3200" dirty="0">
                <a:solidFill>
                  <a:prstClr val="black"/>
                </a:solidFill>
              </a:rPr>
              <a:t> </a:t>
            </a:r>
            <a:r>
              <a:rPr lang="ba-RU" sz="3200" dirty="0" smtClean="0">
                <a:solidFill>
                  <a:prstClr val="black"/>
                </a:solidFill>
              </a:rPr>
              <a:t> Бирелгән һүрәттәрҙең айырмаларын табып әйтергә   </a:t>
            </a:r>
            <a:r>
              <a:rPr lang="ba-RU" sz="3200" dirty="0">
                <a:solidFill>
                  <a:prstClr val="black"/>
                </a:solidFill>
              </a:rPr>
              <a:t>өйрәтеү. </a:t>
            </a:r>
            <a:r>
              <a:rPr lang="ba-RU" sz="3200" dirty="0" smtClean="0">
                <a:solidFill>
                  <a:prstClr val="black"/>
                </a:solidFill>
              </a:rPr>
              <a:t>Балаларҙың иғтибарлығын, уйлау етеҙлеген, һүҙ байлығын, фекерләү </a:t>
            </a:r>
            <a:r>
              <a:rPr lang="ba-RU" sz="3200" dirty="0">
                <a:solidFill>
                  <a:prstClr val="black"/>
                </a:solidFill>
              </a:rPr>
              <a:t>ҡеүәһен үҫтереү.</a:t>
            </a:r>
          </a:p>
          <a:p>
            <a:pPr lvl="0" algn="just"/>
            <a:r>
              <a:rPr lang="ba-RU" sz="3200" dirty="0">
                <a:solidFill>
                  <a:prstClr val="black"/>
                </a:solidFill>
              </a:rPr>
              <a:t>  </a:t>
            </a:r>
            <a:r>
              <a:rPr lang="ba-RU" sz="3200" b="1" dirty="0">
                <a:solidFill>
                  <a:srgbClr val="FF0000"/>
                </a:solidFill>
              </a:rPr>
              <a:t>Уйын ҡағиҙәһе</a:t>
            </a:r>
            <a:r>
              <a:rPr lang="ru-RU" sz="3200" b="1" dirty="0">
                <a:solidFill>
                  <a:srgbClr val="FF0000"/>
                </a:solidFill>
              </a:rPr>
              <a:t>: </a:t>
            </a:r>
            <a:r>
              <a:rPr lang="ru-RU" sz="3200" dirty="0" err="1" smtClean="0">
                <a:solidFill>
                  <a:prstClr val="black"/>
                </a:solidFill>
              </a:rPr>
              <a:t>Балаларға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ике</a:t>
            </a:r>
            <a:r>
              <a:rPr lang="ba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>
                <a:solidFill>
                  <a:prstClr val="black"/>
                </a:solidFill>
              </a:rPr>
              <a:t>һүрәт</a:t>
            </a:r>
            <a:r>
              <a:rPr lang="ru-RU" sz="3200" dirty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бирелә</a:t>
            </a:r>
            <a:r>
              <a:rPr lang="ru-RU" sz="3200" dirty="0" smtClean="0">
                <a:solidFill>
                  <a:prstClr val="black"/>
                </a:solidFill>
              </a:rPr>
              <a:t>. Улар </a:t>
            </a:r>
            <a:r>
              <a:rPr lang="ru-RU" sz="3200" dirty="0" err="1" smtClean="0">
                <a:solidFill>
                  <a:prstClr val="black"/>
                </a:solidFill>
              </a:rPr>
              <a:t>һүрәттәрҙең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айырмаһын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табып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</a:rPr>
              <a:t>атай</a:t>
            </a:r>
            <a:r>
              <a:rPr lang="ru-RU" sz="3200" dirty="0" smtClean="0">
                <a:solidFill>
                  <a:prstClr val="black"/>
                </a:solidFill>
              </a:rPr>
              <a:t>. </a:t>
            </a:r>
            <a:endParaRPr lang="ru-RU" sz="3200" dirty="0">
              <a:solidFill>
                <a:prstClr val="black"/>
              </a:solidFill>
            </a:endParaRPr>
          </a:p>
          <a:p>
            <a:pPr lvl="0" algn="just"/>
            <a:r>
              <a:rPr lang="ru-RU" sz="3200" dirty="0">
                <a:solidFill>
                  <a:prstClr val="black"/>
                </a:solidFill>
              </a:rPr>
              <a:t> </a:t>
            </a:r>
            <a:r>
              <a:rPr lang="ba-RU" sz="3200" b="1" dirty="0">
                <a:solidFill>
                  <a:srgbClr val="FF0000"/>
                </a:solidFill>
              </a:rPr>
              <a:t> </a:t>
            </a:r>
            <a:r>
              <a:rPr lang="ba-RU" sz="3200" dirty="0">
                <a:solidFill>
                  <a:prstClr val="black"/>
                </a:solidFill>
              </a:rPr>
              <a:t>Был уйын </a:t>
            </a:r>
            <a:r>
              <a:rPr lang="ba-RU" sz="3200" dirty="0" smtClean="0">
                <a:solidFill>
                  <a:prstClr val="black"/>
                </a:solidFill>
              </a:rPr>
              <a:t>3-6 йәшлек балаларға </a:t>
            </a:r>
            <a:r>
              <a:rPr lang="ba-RU" sz="3200" dirty="0">
                <a:solidFill>
                  <a:prstClr val="black"/>
                </a:solidFill>
              </a:rPr>
              <a:t>тәҡдим ителә</a:t>
            </a:r>
            <a:r>
              <a:rPr lang="ba-RU" sz="3200" dirty="0" smtClean="0">
                <a:solidFill>
                  <a:prstClr val="black"/>
                </a:solidFill>
              </a:rPr>
              <a:t>. Баланың үҙенсәлектәренә ҡарап, уйын ҡатмарлаша бара. </a:t>
            </a:r>
            <a:r>
              <a:rPr lang="ba-RU" sz="3200" dirty="0">
                <a:solidFill>
                  <a:prstClr val="black"/>
                </a:solidFill>
              </a:rPr>
              <a:t>Уйын  бер бала менән һәм төркөмсәләп </a:t>
            </a:r>
            <a:r>
              <a:rPr lang="ba-RU" sz="3200" dirty="0" smtClean="0">
                <a:solidFill>
                  <a:prstClr val="black"/>
                </a:solidFill>
              </a:rPr>
              <a:t>үткәрелә.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4831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wallpaperscraft.com/image/lines_wavy_background_light_43976_2560x1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31566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8313" y="983144"/>
            <a:ext cx="4271690" cy="3581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500298" y="4786322"/>
            <a:ext cx="4572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1" dirty="0" smtClean="0">
                <a:solidFill>
                  <a:schemeClr val="tx2">
                    <a:lumMod val="75000"/>
                  </a:schemeClr>
                </a:solidFill>
              </a:rPr>
              <a:t>2 </a:t>
            </a:r>
            <a:r>
              <a:rPr lang="ru-RU" sz="4000" i="1" dirty="0" err="1" smtClean="0">
                <a:solidFill>
                  <a:schemeClr val="tx2">
                    <a:lumMod val="75000"/>
                  </a:schemeClr>
                </a:solidFill>
              </a:rPr>
              <a:t>айырма</a:t>
            </a:r>
            <a:r>
              <a:rPr lang="ru-RU" sz="4000" i="1" dirty="0" smtClean="0">
                <a:solidFill>
                  <a:schemeClr val="tx2">
                    <a:lumMod val="75000"/>
                  </a:schemeClr>
                </a:solidFill>
              </a:rPr>
              <a:t> тап</a:t>
            </a:r>
            <a:endParaRPr lang="ru-RU" sz="4000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58082" y="2199331"/>
            <a:ext cx="571504" cy="495703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000108"/>
            <a:ext cx="4271690" cy="3581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6" cstate="print"/>
          <a:srcRect l="78018" t="87701" r="3083" b="234"/>
          <a:stretch/>
        </p:blipFill>
        <p:spPr bwMode="auto">
          <a:xfrm>
            <a:off x="3786182" y="4143380"/>
            <a:ext cx="79208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 cstate="print"/>
          <a:srcRect l="61037" t="33643" r="26936" b="56303"/>
          <a:stretch/>
        </p:blipFill>
        <p:spPr bwMode="auto">
          <a:xfrm>
            <a:off x="3000364" y="2285992"/>
            <a:ext cx="604069" cy="431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33330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 b="85828"/>
          <a:stretch>
            <a:fillRect/>
          </a:stretch>
        </p:blipFill>
        <p:spPr bwMode="auto">
          <a:xfrm>
            <a:off x="142844" y="1071546"/>
            <a:ext cx="4271690" cy="507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http://wallpaperscraft.com/image/lines_wavy_background_light_43976_2560x16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31566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071546"/>
            <a:ext cx="4271690" cy="3581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500298" y="4786322"/>
            <a:ext cx="4572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1" dirty="0" smtClean="0">
                <a:solidFill>
                  <a:schemeClr val="tx2">
                    <a:lumMod val="75000"/>
                  </a:schemeClr>
                </a:solidFill>
              </a:rPr>
              <a:t>3 </a:t>
            </a:r>
            <a:r>
              <a:rPr lang="ru-RU" sz="4000" i="1" dirty="0" err="1" smtClean="0">
                <a:solidFill>
                  <a:schemeClr val="tx2">
                    <a:lumMod val="75000"/>
                  </a:schemeClr>
                </a:solidFill>
              </a:rPr>
              <a:t>айырма</a:t>
            </a:r>
            <a:r>
              <a:rPr lang="ru-RU" sz="4000" i="1" dirty="0" smtClean="0">
                <a:solidFill>
                  <a:schemeClr val="tx2">
                    <a:lumMod val="75000"/>
                  </a:schemeClr>
                </a:solidFill>
              </a:rPr>
              <a:t> тап</a:t>
            </a:r>
            <a:endParaRPr lang="ru-RU" sz="4000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29520" y="2357430"/>
            <a:ext cx="571504" cy="495703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1071546"/>
            <a:ext cx="4414788" cy="345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 cstate="print"/>
          <a:srcRect l="61037" t="33643" r="26936" b="56303"/>
          <a:stretch/>
        </p:blipFill>
        <p:spPr bwMode="auto">
          <a:xfrm>
            <a:off x="2857488" y="2285992"/>
            <a:ext cx="604069" cy="431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7" cstate="print"/>
          <a:srcRect l="78018" t="87701" r="3083" b="234"/>
          <a:stretch/>
        </p:blipFill>
        <p:spPr bwMode="auto">
          <a:xfrm>
            <a:off x="3714744" y="4071942"/>
            <a:ext cx="79208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 l="47459" t="16167" r="42506" b="71864"/>
          <a:stretch>
            <a:fillRect/>
          </a:stretch>
        </p:blipFill>
        <p:spPr bwMode="auto">
          <a:xfrm>
            <a:off x="2214546" y="1643050"/>
            <a:ext cx="42862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 cstate="print"/>
          <a:srcRect b="85329"/>
          <a:stretch>
            <a:fillRect/>
          </a:stretch>
        </p:blipFill>
        <p:spPr bwMode="auto">
          <a:xfrm>
            <a:off x="142844" y="1071547"/>
            <a:ext cx="435771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8" cstate="print"/>
          <a:srcRect l="59049" t="3877" r="29683" b="87815"/>
          <a:stretch/>
        </p:blipFill>
        <p:spPr bwMode="auto">
          <a:xfrm>
            <a:off x="2786050" y="1214422"/>
            <a:ext cx="500066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33330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perscraft.com/image/lines_wavy_background_light_43976_2560x1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434"/>
            <a:ext cx="9144000" cy="683156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1772816"/>
            <a:ext cx="9144000" cy="923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FF0000"/>
                </a:solidFill>
              </a:rPr>
              <a:t>Д</a:t>
            </a:r>
            <a:r>
              <a:rPr lang="ba-RU" sz="5400" b="1" i="1" dirty="0" smtClean="0">
                <a:solidFill>
                  <a:srgbClr val="FF0000"/>
                </a:solidFill>
              </a:rPr>
              <a:t>үртенсе артыҡ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/>
          <a:srcRect r="53900"/>
          <a:stretch/>
        </p:blipFill>
        <p:spPr>
          <a:xfrm>
            <a:off x="827584" y="3212976"/>
            <a:ext cx="1609203" cy="173708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3237960"/>
            <a:ext cx="1677872" cy="150338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98383" y="4433538"/>
            <a:ext cx="1644448" cy="151667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45911" y="4433538"/>
            <a:ext cx="1486335" cy="1486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5358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692696"/>
            <a:ext cx="842493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a-RU" sz="3200" dirty="0" smtClean="0"/>
              <a:t>  </a:t>
            </a:r>
            <a:r>
              <a:rPr lang="ba-RU" sz="3200" b="1" dirty="0" smtClean="0">
                <a:solidFill>
                  <a:srgbClr val="FF0000"/>
                </a:solidFill>
              </a:rPr>
              <a:t>Маҡсат:</a:t>
            </a:r>
            <a:r>
              <a:rPr lang="ba-RU" sz="3200" dirty="0" smtClean="0"/>
              <a:t> балаларҙы предметтарҙың төп үҙенсәлектәре менән таныштырыу, уларҙы төркөмләргә өйрәтеү. Балаларҙың иғтибарын, аң-зиһенен, фекерләү ҡеүәһен</a:t>
            </a:r>
            <a:r>
              <a:rPr lang="ru-RU" sz="3200" dirty="0" smtClean="0"/>
              <a:t>, тел </a:t>
            </a:r>
            <a:r>
              <a:rPr lang="ru-RU" sz="3200" dirty="0" err="1" smtClean="0"/>
              <a:t>байлығын</a:t>
            </a:r>
            <a:r>
              <a:rPr lang="ru-RU" sz="3200" dirty="0" smtClean="0"/>
              <a:t> </a:t>
            </a:r>
            <a:r>
              <a:rPr lang="ba-RU" sz="3200" dirty="0" smtClean="0"/>
              <a:t>ү</a:t>
            </a:r>
            <a:r>
              <a:rPr lang="ru-RU" sz="3200" dirty="0" err="1" smtClean="0"/>
              <a:t>ҫтере</a:t>
            </a:r>
            <a:r>
              <a:rPr lang="ba-RU" sz="3200" dirty="0" smtClean="0"/>
              <a:t>ү</a:t>
            </a:r>
            <a:r>
              <a:rPr lang="tt-RU" sz="3200" dirty="0" smtClean="0"/>
              <a:t>.</a:t>
            </a:r>
            <a:endParaRPr lang="ba-RU" sz="3200" dirty="0" smtClean="0"/>
          </a:p>
          <a:p>
            <a:pPr algn="just"/>
            <a:r>
              <a:rPr lang="ba-RU" sz="3200" dirty="0"/>
              <a:t> </a:t>
            </a:r>
            <a:r>
              <a:rPr lang="ba-RU" sz="3200" dirty="0" smtClean="0"/>
              <a:t> </a:t>
            </a:r>
            <a:r>
              <a:rPr lang="ba-RU" sz="3200" b="1" dirty="0" smtClean="0">
                <a:solidFill>
                  <a:srgbClr val="FF0000"/>
                </a:solidFill>
              </a:rPr>
              <a:t>Уйын ҡағиҙәһе</a:t>
            </a:r>
            <a:r>
              <a:rPr lang="ru-RU" sz="3200" b="1" dirty="0" smtClean="0">
                <a:solidFill>
                  <a:srgbClr val="FF0000"/>
                </a:solidFill>
              </a:rPr>
              <a:t>: </a:t>
            </a:r>
            <a:r>
              <a:rPr lang="ru-RU" sz="3200" dirty="0" err="1" smtClean="0"/>
              <a:t>Балаға</a:t>
            </a:r>
            <a:r>
              <a:rPr lang="ru-RU" sz="3200" dirty="0" smtClean="0"/>
              <a:t> </a:t>
            </a:r>
            <a:r>
              <a:rPr lang="ru-RU" sz="3200" dirty="0" err="1" smtClean="0"/>
              <a:t>дүрт</a:t>
            </a:r>
            <a:r>
              <a:rPr lang="ru-RU" sz="3200" dirty="0" smtClean="0"/>
              <a:t> </a:t>
            </a:r>
            <a:r>
              <a:rPr lang="ru-RU" sz="3200" dirty="0" err="1" smtClean="0"/>
              <a:t>һүрәт</a:t>
            </a:r>
            <a:r>
              <a:rPr lang="ru-RU" sz="3200" dirty="0" smtClean="0"/>
              <a:t> </a:t>
            </a:r>
            <a:r>
              <a:rPr lang="ru-RU" sz="3200" dirty="0" err="1" smtClean="0"/>
              <a:t>тәҡдим</a:t>
            </a:r>
            <a:r>
              <a:rPr lang="ru-RU" sz="3200" dirty="0" smtClean="0"/>
              <a:t> </a:t>
            </a:r>
            <a:r>
              <a:rPr lang="ru-RU" sz="3200" dirty="0" err="1" smtClean="0"/>
              <a:t>ителә</a:t>
            </a:r>
            <a:r>
              <a:rPr lang="ru-RU" sz="3200" dirty="0" smtClean="0"/>
              <a:t>. </a:t>
            </a:r>
            <a:r>
              <a:rPr lang="ru-RU" sz="3200" dirty="0" err="1" smtClean="0"/>
              <a:t>Уларҙың</a:t>
            </a:r>
            <a:r>
              <a:rPr lang="ru-RU" sz="3200" dirty="0" smtClean="0"/>
              <a:t> </a:t>
            </a:r>
            <a:r>
              <a:rPr lang="ru-RU" sz="3200" dirty="0" err="1" smtClean="0"/>
              <a:t>өсөһө</a:t>
            </a:r>
            <a:r>
              <a:rPr lang="ru-RU" sz="3200" dirty="0" smtClean="0"/>
              <a:t> </a:t>
            </a:r>
            <a:r>
              <a:rPr lang="ru-RU" sz="3200" dirty="0" err="1" smtClean="0"/>
              <a:t>бер</a:t>
            </a:r>
            <a:r>
              <a:rPr lang="ru-RU" sz="3200" dirty="0" smtClean="0"/>
              <a:t> </a:t>
            </a:r>
            <a:r>
              <a:rPr lang="ru-RU" sz="3200" dirty="0" err="1" smtClean="0"/>
              <a:t>төркөмдән</a:t>
            </a:r>
            <a:r>
              <a:rPr lang="ru-RU" sz="3200" dirty="0" smtClean="0"/>
              <a:t>, </a:t>
            </a:r>
            <a:r>
              <a:rPr lang="ru-RU" sz="3200" dirty="0" err="1" smtClean="0"/>
              <a:t>дүртенсеһе</a:t>
            </a:r>
            <a:r>
              <a:rPr lang="ru-RU" sz="3200" dirty="0" smtClean="0"/>
              <a:t> </a:t>
            </a:r>
            <a:r>
              <a:rPr lang="ru-RU" sz="3200" dirty="0" err="1" smtClean="0"/>
              <a:t>икенсе</a:t>
            </a:r>
            <a:r>
              <a:rPr lang="ru-RU" sz="3200" dirty="0" smtClean="0"/>
              <a:t> </a:t>
            </a:r>
            <a:r>
              <a:rPr lang="ru-RU" sz="3200" dirty="0" err="1" smtClean="0"/>
              <a:t>төркөмдән</a:t>
            </a:r>
            <a:r>
              <a:rPr lang="ru-RU" sz="3200" dirty="0" smtClean="0"/>
              <a:t>. </a:t>
            </a:r>
            <a:r>
              <a:rPr lang="ru-RU" sz="3200" dirty="0" err="1" smtClean="0"/>
              <a:t>Балалар</a:t>
            </a:r>
            <a:r>
              <a:rPr lang="ru-RU" sz="3200" dirty="0" smtClean="0"/>
              <a:t> </a:t>
            </a:r>
            <a:r>
              <a:rPr lang="ru-RU" sz="3200" dirty="0" err="1" smtClean="0"/>
              <a:t>артыҡ</a:t>
            </a:r>
            <a:r>
              <a:rPr lang="ru-RU" sz="3200" dirty="0" smtClean="0"/>
              <a:t> </a:t>
            </a:r>
            <a:r>
              <a:rPr lang="ru-RU" sz="3200" dirty="0" err="1" smtClean="0"/>
              <a:t>предметты</a:t>
            </a:r>
            <a:r>
              <a:rPr lang="ru-RU" sz="3200" dirty="0" smtClean="0"/>
              <a:t> </a:t>
            </a:r>
            <a:r>
              <a:rPr lang="ru-RU" sz="3200" dirty="0" err="1" smtClean="0"/>
              <a:t>табып</a:t>
            </a:r>
            <a:r>
              <a:rPr lang="ru-RU" sz="3200" dirty="0" smtClean="0"/>
              <a:t> </a:t>
            </a:r>
            <a:r>
              <a:rPr lang="ru-RU" sz="3200" dirty="0" err="1" smtClean="0"/>
              <a:t>уға</a:t>
            </a:r>
            <a:r>
              <a:rPr lang="ru-RU" sz="3200" dirty="0" smtClean="0"/>
              <a:t> </a:t>
            </a:r>
            <a:r>
              <a:rPr lang="ru-RU" sz="3200" dirty="0" err="1" smtClean="0"/>
              <a:t>баҫа</a:t>
            </a:r>
            <a:r>
              <a:rPr lang="ru-RU" sz="3200" dirty="0" smtClean="0"/>
              <a:t>. </a:t>
            </a:r>
            <a:r>
              <a:rPr lang="ru-RU" sz="3200" dirty="0" err="1" smtClean="0"/>
              <a:t>Әгәр</a:t>
            </a:r>
            <a:r>
              <a:rPr lang="ru-RU" sz="3200" dirty="0" smtClean="0"/>
              <a:t> </a:t>
            </a:r>
            <a:r>
              <a:rPr lang="ru-RU" sz="3200" dirty="0" err="1" smtClean="0"/>
              <a:t>дөрөҫ</a:t>
            </a:r>
            <a:r>
              <a:rPr lang="ru-RU" sz="3200" dirty="0" smtClean="0"/>
              <a:t> </a:t>
            </a:r>
            <a:r>
              <a:rPr lang="ru-RU" sz="3200" dirty="0" err="1" smtClean="0"/>
              <a:t>булһа</a:t>
            </a:r>
            <a:r>
              <a:rPr lang="ru-RU" sz="3200" dirty="0" smtClean="0"/>
              <a:t>, </a:t>
            </a:r>
            <a:r>
              <a:rPr lang="ru-RU" sz="3200" dirty="0" err="1" smtClean="0"/>
              <a:t>һүрәт</a:t>
            </a:r>
            <a:r>
              <a:rPr lang="ru-RU" sz="3200" dirty="0" smtClean="0"/>
              <a:t> </a:t>
            </a:r>
            <a:r>
              <a:rPr lang="ru-RU" sz="3200" dirty="0" err="1" smtClean="0"/>
              <a:t>юғала</a:t>
            </a:r>
            <a:r>
              <a:rPr lang="ru-RU" sz="3200" dirty="0" smtClean="0"/>
              <a:t>, </a:t>
            </a:r>
            <a:r>
              <a:rPr lang="ru-RU" sz="3200" dirty="0" err="1" smtClean="0"/>
              <a:t>дөрөҫ</a:t>
            </a:r>
            <a:r>
              <a:rPr lang="ru-RU" sz="3200" dirty="0" smtClean="0"/>
              <a:t> </a:t>
            </a:r>
            <a:r>
              <a:rPr lang="ru-RU" sz="3200" dirty="0" err="1" smtClean="0"/>
              <a:t>булмаһа</a:t>
            </a:r>
            <a:r>
              <a:rPr lang="ru-RU" sz="3200" dirty="0" smtClean="0"/>
              <a:t> </a:t>
            </a:r>
            <a:r>
              <a:rPr lang="ru-RU" sz="3200" dirty="0" err="1" smtClean="0"/>
              <a:t>урынында</a:t>
            </a:r>
            <a:r>
              <a:rPr lang="ru-RU" sz="3200" dirty="0" smtClean="0"/>
              <a:t> </a:t>
            </a:r>
            <a:r>
              <a:rPr lang="ru-RU" sz="3200" dirty="0" err="1" smtClean="0"/>
              <a:t>әйләнә</a:t>
            </a:r>
            <a:r>
              <a:rPr lang="ru-RU" sz="3200" dirty="0" smtClean="0"/>
              <a:t>.</a:t>
            </a:r>
          </a:p>
          <a:p>
            <a:pPr algn="just"/>
            <a:r>
              <a:rPr lang="ru-RU" sz="3200" dirty="0" smtClean="0"/>
              <a:t> </a:t>
            </a:r>
            <a:r>
              <a:rPr lang="ba-RU" sz="3200" b="1" dirty="0" smtClean="0">
                <a:solidFill>
                  <a:srgbClr val="FF0000"/>
                </a:solidFill>
              </a:rPr>
              <a:t> </a:t>
            </a:r>
            <a:r>
              <a:rPr lang="ba-RU" sz="3200" dirty="0" smtClean="0"/>
              <a:t>Был уйын </a:t>
            </a:r>
            <a:r>
              <a:rPr lang="ru-RU" sz="3200" dirty="0" smtClean="0"/>
              <a:t>4</a:t>
            </a:r>
            <a:r>
              <a:rPr lang="ba-RU" sz="3200" dirty="0" smtClean="0"/>
              <a:t> йәштән тәҡдим ителә. Уйын  бер бала менән һәм төркөмсәләп үткәрелә.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57144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allpaperscraft.com/image/lines_wavy_background_light_43976_2560x1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2" descr="http://kokoshnik-shop.ru/upload/iblock/3ec/0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571480"/>
            <a:ext cx="1893917" cy="2785171"/>
          </a:xfrm>
          <a:prstGeom prst="rect">
            <a:avLst/>
          </a:prstGeom>
          <a:noFill/>
        </p:spPr>
      </p:pic>
      <p:pic>
        <p:nvPicPr>
          <p:cNvPr id="1030" name="Picture 6" descr="http://xn--80augbhsh2a0f.xn--p1ai/thumb/izk2exDwamIrB2NSL8H2nQ/640r480/325823/1-0-2-img_5618_1.jpg"/>
          <p:cNvPicPr>
            <a:picLocks noChangeAspect="1" noChangeArrowheads="1"/>
          </p:cNvPicPr>
          <p:nvPr/>
        </p:nvPicPr>
        <p:blipFill>
          <a:blip r:embed="rId4" cstate="print"/>
          <a:srcRect l="8491" r="12263"/>
          <a:stretch>
            <a:fillRect/>
          </a:stretch>
        </p:blipFill>
        <p:spPr bwMode="auto">
          <a:xfrm>
            <a:off x="4643438" y="428604"/>
            <a:ext cx="2000264" cy="3000396"/>
          </a:xfrm>
          <a:prstGeom prst="rect">
            <a:avLst/>
          </a:prstGeom>
          <a:noFill/>
        </p:spPr>
      </p:pic>
      <p:pic>
        <p:nvPicPr>
          <p:cNvPr id="1032" name="Picture 8" descr="http://xn--80augbhsh2a0f.xn--p1ai/thumb/bNzlD4Kau4mFqCwF_nkFKg/640r480/325823/img_5190-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7290" y="3571876"/>
            <a:ext cx="1500198" cy="2786083"/>
          </a:xfrm>
          <a:prstGeom prst="rect">
            <a:avLst/>
          </a:prstGeom>
          <a:noFill/>
        </p:spPr>
      </p:pic>
      <p:pic>
        <p:nvPicPr>
          <p:cNvPr id="1044" name="Picture 20" descr="http://moneyrasprodaja.ru/img/p/1/46719-large_default.jpg"/>
          <p:cNvPicPr>
            <a:picLocks noChangeAspect="1" noChangeArrowheads="1"/>
          </p:cNvPicPr>
          <p:nvPr/>
        </p:nvPicPr>
        <p:blipFill>
          <a:blip r:embed="rId6" cstate="print"/>
          <a:srcRect l="5714" r="5714"/>
          <a:stretch>
            <a:fillRect/>
          </a:stretch>
        </p:blipFill>
        <p:spPr bwMode="auto">
          <a:xfrm>
            <a:off x="4572000" y="3714752"/>
            <a:ext cx="2214578" cy="27146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8620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allpaperscraft.com/image/lines_wavy_background_light_43976_2560x1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09" y="7937"/>
            <a:ext cx="9144000" cy="6858000"/>
          </a:xfrm>
          <a:prstGeom prst="rect">
            <a:avLst/>
          </a:prstGeom>
          <a:noFill/>
        </p:spPr>
      </p:pic>
      <p:pic>
        <p:nvPicPr>
          <p:cNvPr id="29700" name="Picture 4" descr="http://img1.liveinternet.ru/images/attach/c/0/120/783/120783691_hasi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073" y="1063122"/>
            <a:ext cx="3095255" cy="2221862"/>
          </a:xfrm>
          <a:prstGeom prst="rect">
            <a:avLst/>
          </a:prstGeom>
          <a:noFill/>
        </p:spPr>
      </p:pic>
      <p:pic>
        <p:nvPicPr>
          <p:cNvPr id="29704" name="Picture 8" descr="http://4put.ru/pictures/max/367/11295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786190"/>
            <a:ext cx="3216720" cy="2143140"/>
          </a:xfrm>
          <a:prstGeom prst="rect">
            <a:avLst/>
          </a:prstGeom>
          <a:noFill/>
        </p:spPr>
      </p:pic>
      <p:sp>
        <p:nvSpPr>
          <p:cNvPr id="29706" name="AutoShape 10" descr="https://prikolnye-kartinki.ru/img/picture/Jul/29/22f303a6946d222a3ebfec4c7bc02918/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8" name="AutoShape 12" descr="https://prikolnye-kartinki.ru/img/picture/Jul/29/22f303a6946d222a3ebfec4c7bc02918/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10" name="AutoShape 14" descr="https://www.firestock.ru/wp-content/uploads/2015/02/Dollarphotoclub_5127050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712" name="Picture 16" descr="https://im0-tub-ru.yandex.net/i?id=a5e3fa2cb25dbe4bd5fc171aec72baf6-l&amp;n=13"/>
          <p:cNvPicPr>
            <a:picLocks noChangeAspect="1" noChangeArrowheads="1"/>
          </p:cNvPicPr>
          <p:nvPr/>
        </p:nvPicPr>
        <p:blipFill rotWithShape="1">
          <a:blip r:embed="rId5" cstate="print"/>
          <a:srcRect r="34399"/>
          <a:stretch/>
        </p:blipFill>
        <p:spPr bwMode="auto">
          <a:xfrm>
            <a:off x="714348" y="1063122"/>
            <a:ext cx="3216720" cy="2221862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29074" y="3786190"/>
            <a:ext cx="3095254" cy="214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7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71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97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70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97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70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822</TotalTime>
  <Words>267</Words>
  <Application>Microsoft Office PowerPoint</Application>
  <PresentationFormat>Экран (4:3)</PresentationFormat>
  <Paragraphs>21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 Windows</cp:lastModifiedBy>
  <cp:revision>82</cp:revision>
  <dcterms:modified xsi:type="dcterms:W3CDTF">2020-03-18T05:47:41Z</dcterms:modified>
</cp:coreProperties>
</file>